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93" r:id="rId2"/>
    <p:sldId id="259" r:id="rId3"/>
    <p:sldId id="296" r:id="rId4"/>
    <p:sldId id="325" r:id="rId5"/>
    <p:sldId id="297" r:id="rId6"/>
    <p:sldId id="329" r:id="rId7"/>
    <p:sldId id="323" r:id="rId8"/>
    <p:sldId id="324" r:id="rId9"/>
    <p:sldId id="328" r:id="rId10"/>
    <p:sldId id="326" r:id="rId11"/>
    <p:sldId id="331" r:id="rId12"/>
  </p:sldIdLst>
  <p:sldSz cx="9144000" cy="6858000" type="screen4x3"/>
  <p:notesSz cx="6858000" cy="9144000"/>
  <p:embeddedFontLst>
    <p:embeddedFont>
      <p:font typeface="굴림" panose="020B0600000101010101" pitchFamily="34" charset="-127"/>
      <p:regular r:id="rId15"/>
    </p:embeddedFont>
    <p:embeddedFont>
      <p:font typeface="맑은 고딕" panose="020B0503020000020004" pitchFamily="34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51A8"/>
    <a:srgbClr val="7F7F7F"/>
    <a:srgbClr val="011224"/>
    <a:srgbClr val="347850"/>
    <a:srgbClr val="B9E1C9"/>
    <a:srgbClr val="50B478"/>
    <a:srgbClr val="EEDB70"/>
    <a:srgbClr val="FEEBB9"/>
    <a:srgbClr val="DD76A5"/>
    <a:srgbClr val="F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75" autoAdjust="0"/>
    <p:restoredTop sz="94792" autoAdjust="0"/>
  </p:normalViewPr>
  <p:slideViewPr>
    <p:cSldViewPr>
      <p:cViewPr varScale="1">
        <p:scale>
          <a:sx n="158" d="100"/>
          <a:sy n="158" d="100"/>
        </p:scale>
        <p:origin x="11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3101" y="6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2024-08-08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2024-08-08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3034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2123728" y="4797152"/>
            <a:ext cx="6804248" cy="96255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011224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2024-08-08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2024-08-08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11480" y="1283618"/>
            <a:ext cx="8275321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411480" y="116632"/>
            <a:ext cx="8264976" cy="79208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457200" y="1268760"/>
            <a:ext cx="8340861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57200" y="90344"/>
            <a:ext cx="8340860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2024-08-08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1979712" y="4797152"/>
            <a:ext cx="7164288" cy="115212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5000" dirty="0"/>
              <a:t>Saudi Arabia Used Car Market</a:t>
            </a:r>
            <a:endParaRPr lang="ko-KR" altLang="en-US" sz="5000" b="1" dirty="0"/>
          </a:p>
        </p:txBody>
      </p:sp>
      <p:sp>
        <p:nvSpPr>
          <p:cNvPr id="2" name="제목 6">
            <a:extLst>
              <a:ext uri="{FF2B5EF4-FFF2-40B4-BE49-F238E27FC236}">
                <a16:creationId xmlns:a16="http://schemas.microsoft.com/office/drawing/2014/main" id="{44C25555-E2F2-02A4-D2F4-C90988F2654B}"/>
              </a:ext>
            </a:extLst>
          </p:cNvPr>
          <p:cNvSpPr txBox="1">
            <a:spLocks/>
          </p:cNvSpPr>
          <p:nvPr/>
        </p:nvSpPr>
        <p:spPr>
          <a:xfrm>
            <a:off x="7092280" y="5749047"/>
            <a:ext cx="6804248" cy="962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011224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/>
              <a:t>Raghad Al </a:t>
            </a:r>
            <a:r>
              <a:rPr lang="en-US" altLang="ko-KR" sz="1800" dirty="0" err="1"/>
              <a:t>Malki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Ahmed Al Subhi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Fahad Al </a:t>
            </a:r>
            <a:r>
              <a:rPr lang="en-US" sz="1800" dirty="0" err="1"/>
              <a:t>Saadi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Salman Gassem</a:t>
            </a:r>
          </a:p>
        </p:txBody>
      </p:sp>
      <p:sp>
        <p:nvSpPr>
          <p:cNvPr id="3" name="제목 6">
            <a:extLst>
              <a:ext uri="{FF2B5EF4-FFF2-40B4-BE49-F238E27FC236}">
                <a16:creationId xmlns:a16="http://schemas.microsoft.com/office/drawing/2014/main" id="{8DEF942A-AED3-03F3-A40A-FD42B9483642}"/>
              </a:ext>
            </a:extLst>
          </p:cNvPr>
          <p:cNvSpPr txBox="1">
            <a:spLocks/>
          </p:cNvSpPr>
          <p:nvPr/>
        </p:nvSpPr>
        <p:spPr>
          <a:xfrm>
            <a:off x="6588224" y="5312681"/>
            <a:ext cx="6804248" cy="962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011224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800" dirty="0"/>
              <a:t>By:</a:t>
            </a:r>
            <a:endParaRPr lang="en-US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Gear Type </a:t>
            </a:r>
            <a:endParaRPr lang="ko-KR" altLang="en-US" dirty="0"/>
          </a:p>
        </p:txBody>
      </p:sp>
      <p:sp>
        <p:nvSpPr>
          <p:cNvPr id="2" name="AutoShape 2" descr="Image">
            <a:extLst>
              <a:ext uri="{FF2B5EF4-FFF2-40B4-BE49-F238E27FC236}">
                <a16:creationId xmlns:a16="http://schemas.microsoft.com/office/drawing/2014/main" id="{5AD2BE96-A1EB-8D82-2719-7EBE1668FD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8BA02853-E4C7-117A-9F7C-B486CB833361}"/>
              </a:ext>
            </a:extLst>
          </p:cNvPr>
          <p:cNvSpPr txBox="1">
            <a:spLocks/>
          </p:cNvSpPr>
          <p:nvPr/>
        </p:nvSpPr>
        <p:spPr>
          <a:xfrm>
            <a:off x="609601" y="1421160"/>
            <a:ext cx="5987007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00"/>
              </a:lnSpc>
              <a:defRPr/>
            </a:pPr>
            <a:r>
              <a:rPr lang="en-US" altLang="ko-KR" sz="1600" dirty="0">
                <a:latin typeface="+mj-lt"/>
                <a:ea typeface="맑은 고딕" pitchFamily="50" charset="-127"/>
                <a:cs typeface="굴림" pitchFamily="50" charset="-127"/>
              </a:rPr>
              <a:t>The most sold transmission, manual or automatic?</a:t>
            </a:r>
            <a:endParaRPr lang="en-US" altLang="ko-KR" dirty="0">
              <a:cs typeface="굴림" pitchFamily="50" charset="-127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09B10A-0606-8AB6-E6BF-0800818B1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8640" y="2576562"/>
            <a:ext cx="10506288" cy="247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60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979712" y="5085184"/>
            <a:ext cx="7164288" cy="1152128"/>
          </a:xfrm>
        </p:spPr>
        <p:txBody>
          <a:bodyPr/>
          <a:lstStyle/>
          <a:p>
            <a:r>
              <a:rPr lang="en-US" altLang="ko-KR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2911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588224" y="205773"/>
            <a:ext cx="22239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rgbClr val="0151A8"/>
                </a:solidFill>
                <a:latin typeface="+mj-lt"/>
                <a:ea typeface="맑은 고딕" pitchFamily="50" charset="-127"/>
              </a:rPr>
              <a:t>CONTENTS</a:t>
            </a:r>
            <a:endParaRPr lang="ko-KR" altLang="en-US" sz="3000" b="1" dirty="0">
              <a:solidFill>
                <a:srgbClr val="0151A8"/>
              </a:solidFill>
              <a:latin typeface="+mj-lt"/>
              <a:ea typeface="맑은 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555776" y="1196752"/>
            <a:ext cx="6084168" cy="784161"/>
            <a:chOff x="3059832" y="1367100"/>
            <a:chExt cx="6084168" cy="784161"/>
          </a:xfrm>
        </p:grpSpPr>
        <p:sp>
          <p:nvSpPr>
            <p:cNvPr id="87" name="TextBox 13"/>
            <p:cNvSpPr txBox="1">
              <a:spLocks noChangeArrowheads="1"/>
            </p:cNvSpPr>
            <p:nvPr/>
          </p:nvSpPr>
          <p:spPr bwMode="auto">
            <a:xfrm>
              <a:off x="3059832" y="1367100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0151A8"/>
                  </a:solidFill>
                  <a:latin typeface="+mj-lt"/>
                  <a:ea typeface="맑은 고딕" pitchFamily="50" charset="-127"/>
                </a:rPr>
                <a:t>01</a:t>
              </a:r>
              <a:endParaRPr lang="ko-KR" altLang="en-US" sz="2500" b="1" dirty="0">
                <a:solidFill>
                  <a:srgbClr val="0151A8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88" name="Text Box 5"/>
            <p:cNvSpPr txBox="1">
              <a:spLocks noChangeArrowheads="1"/>
            </p:cNvSpPr>
            <p:nvPr/>
          </p:nvSpPr>
          <p:spPr bwMode="auto">
            <a:xfrm>
              <a:off x="3735270" y="1652081"/>
              <a:ext cx="230425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accent5">
                      <a:lumMod val="75000"/>
                    </a:schemeClr>
                  </a:solidFill>
                  <a:latin typeface="+mj-lt"/>
                  <a:ea typeface="맑은 고딕" pitchFamily="50" charset="-127"/>
                </a:rPr>
                <a:t> Largest Market </a:t>
              </a:r>
            </a:p>
          </p:txBody>
        </p:sp>
        <p:sp>
          <p:nvSpPr>
            <p:cNvPr id="89" name="Text Box 11"/>
            <p:cNvSpPr txBox="1">
              <a:spLocks noChangeArrowheads="1"/>
            </p:cNvSpPr>
            <p:nvPr/>
          </p:nvSpPr>
          <p:spPr bwMode="auto">
            <a:xfrm>
              <a:off x="3779912" y="1905040"/>
              <a:ext cx="4792616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latin typeface="+mj-lt"/>
                  <a:ea typeface="맑은 고딕" pitchFamily="50" charset="-127"/>
                  <a:cs typeface="굴림" pitchFamily="50" charset="-127"/>
                </a:rPr>
                <a:t>The largest market by region in Saudi Arabia</a:t>
              </a:r>
            </a:p>
          </p:txBody>
        </p:sp>
        <p:cxnSp>
          <p:nvCxnSpPr>
            <p:cNvPr id="106" name="직선 연결선 105"/>
            <p:cNvCxnSpPr/>
            <p:nvPr/>
          </p:nvCxnSpPr>
          <p:spPr>
            <a:xfrm>
              <a:off x="3637349" y="1574383"/>
              <a:ext cx="5506651" cy="0"/>
            </a:xfrm>
            <a:prstGeom prst="line">
              <a:avLst/>
            </a:prstGeom>
            <a:ln>
              <a:solidFill>
                <a:srgbClr val="0151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/>
          <p:cNvGrpSpPr/>
          <p:nvPr/>
        </p:nvGrpSpPr>
        <p:grpSpPr>
          <a:xfrm>
            <a:off x="2555776" y="1966372"/>
            <a:ext cx="6084168" cy="784161"/>
            <a:chOff x="3059832" y="2136720"/>
            <a:chExt cx="6084168" cy="784161"/>
          </a:xfrm>
        </p:grpSpPr>
        <p:sp>
          <p:nvSpPr>
            <p:cNvPr id="90" name="TextBox 13"/>
            <p:cNvSpPr txBox="1">
              <a:spLocks noChangeArrowheads="1"/>
            </p:cNvSpPr>
            <p:nvPr/>
          </p:nvSpPr>
          <p:spPr bwMode="auto">
            <a:xfrm>
              <a:off x="3059832" y="2136720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0151A8"/>
                  </a:solidFill>
                  <a:latin typeface="+mj-lt"/>
                  <a:ea typeface="맑은 고딕" pitchFamily="50" charset="-127"/>
                </a:rPr>
                <a:t>02</a:t>
              </a:r>
              <a:endParaRPr lang="ko-KR" altLang="en-US" sz="2500" b="1" dirty="0">
                <a:solidFill>
                  <a:srgbClr val="0151A8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91" name="Text Box 5"/>
            <p:cNvSpPr txBox="1">
              <a:spLocks noChangeArrowheads="1"/>
            </p:cNvSpPr>
            <p:nvPr/>
          </p:nvSpPr>
          <p:spPr bwMode="auto">
            <a:xfrm>
              <a:off x="3735270" y="2421701"/>
              <a:ext cx="230425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accent5">
                      <a:lumMod val="75000"/>
                    </a:schemeClr>
                  </a:solidFill>
                  <a:latin typeface="+mj-lt"/>
                  <a:ea typeface="맑은 고딕" pitchFamily="50" charset="-127"/>
                </a:rPr>
                <a:t> Car Brand </a:t>
              </a:r>
            </a:p>
          </p:txBody>
        </p:sp>
        <p:sp>
          <p:nvSpPr>
            <p:cNvPr id="92" name="Text Box 11"/>
            <p:cNvSpPr txBox="1">
              <a:spLocks noChangeArrowheads="1"/>
            </p:cNvSpPr>
            <p:nvPr/>
          </p:nvSpPr>
          <p:spPr bwMode="auto">
            <a:xfrm>
              <a:off x="3779912" y="2674660"/>
              <a:ext cx="4792616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latin typeface="+mj-lt"/>
                  <a:ea typeface="맑은 고딕" pitchFamily="50" charset="-127"/>
                  <a:cs typeface="굴림" pitchFamily="50" charset="-127"/>
                </a:rPr>
                <a:t>The most car brand listed for sale</a:t>
              </a:r>
            </a:p>
          </p:txBody>
        </p:sp>
        <p:cxnSp>
          <p:nvCxnSpPr>
            <p:cNvPr id="107" name="직선 연결선 106"/>
            <p:cNvCxnSpPr/>
            <p:nvPr/>
          </p:nvCxnSpPr>
          <p:spPr>
            <a:xfrm>
              <a:off x="3637349" y="2351623"/>
              <a:ext cx="5506651" cy="0"/>
            </a:xfrm>
            <a:prstGeom prst="line">
              <a:avLst/>
            </a:prstGeom>
            <a:ln>
              <a:solidFill>
                <a:srgbClr val="0151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2555776" y="2724562"/>
            <a:ext cx="6084168" cy="784161"/>
            <a:chOff x="3059832" y="2894910"/>
            <a:chExt cx="6084168" cy="784161"/>
          </a:xfrm>
        </p:grpSpPr>
        <p:sp>
          <p:nvSpPr>
            <p:cNvPr id="93" name="TextBox 13"/>
            <p:cNvSpPr txBox="1">
              <a:spLocks noChangeArrowheads="1"/>
            </p:cNvSpPr>
            <p:nvPr/>
          </p:nvSpPr>
          <p:spPr bwMode="auto">
            <a:xfrm>
              <a:off x="3059832" y="2894910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0151A8"/>
                  </a:solidFill>
                  <a:latin typeface="+mj-lt"/>
                  <a:ea typeface="맑은 고딕" pitchFamily="50" charset="-127"/>
                </a:rPr>
                <a:t>03</a:t>
              </a:r>
              <a:endParaRPr lang="ko-KR" altLang="en-US" sz="2500" b="1" dirty="0">
                <a:solidFill>
                  <a:srgbClr val="0151A8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94" name="Text Box 5"/>
            <p:cNvSpPr txBox="1">
              <a:spLocks noChangeArrowheads="1"/>
            </p:cNvSpPr>
            <p:nvPr/>
          </p:nvSpPr>
          <p:spPr bwMode="auto">
            <a:xfrm>
              <a:off x="3735270" y="3179891"/>
              <a:ext cx="3211868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accent5">
                      <a:lumMod val="75000"/>
                    </a:schemeClr>
                  </a:solidFill>
                  <a:latin typeface="+mj-lt"/>
                  <a:ea typeface="맑은 고딕" pitchFamily="50" charset="-127"/>
                </a:rPr>
                <a:t> The Most Significant Features </a:t>
              </a:r>
            </a:p>
          </p:txBody>
        </p:sp>
        <p:sp>
          <p:nvSpPr>
            <p:cNvPr id="95" name="Text Box 11"/>
            <p:cNvSpPr txBox="1">
              <a:spLocks noChangeArrowheads="1"/>
            </p:cNvSpPr>
            <p:nvPr/>
          </p:nvSpPr>
          <p:spPr bwMode="auto">
            <a:xfrm>
              <a:off x="3779912" y="3432850"/>
              <a:ext cx="4792616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latin typeface="+mj-lt"/>
                  <a:ea typeface="맑은 고딕" pitchFamily="50" charset="-127"/>
                  <a:cs typeface="굴림" pitchFamily="50" charset="-127"/>
                </a:rPr>
                <a:t>The most significant features influence on the price of a used car</a:t>
              </a:r>
            </a:p>
          </p:txBody>
        </p:sp>
        <p:cxnSp>
          <p:nvCxnSpPr>
            <p:cNvPr id="108" name="직선 연결선 107"/>
            <p:cNvCxnSpPr/>
            <p:nvPr/>
          </p:nvCxnSpPr>
          <p:spPr>
            <a:xfrm>
              <a:off x="3637349" y="3083143"/>
              <a:ext cx="5506651" cy="0"/>
            </a:xfrm>
            <a:prstGeom prst="line">
              <a:avLst/>
            </a:prstGeom>
            <a:ln>
              <a:solidFill>
                <a:srgbClr val="0151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/>
          <p:cNvGrpSpPr/>
          <p:nvPr/>
        </p:nvGrpSpPr>
        <p:grpSpPr>
          <a:xfrm>
            <a:off x="2555776" y="3478942"/>
            <a:ext cx="6084168" cy="784161"/>
            <a:chOff x="3059832" y="3649290"/>
            <a:chExt cx="6084168" cy="784161"/>
          </a:xfrm>
        </p:grpSpPr>
        <p:sp>
          <p:nvSpPr>
            <p:cNvPr id="96" name="TextBox 13"/>
            <p:cNvSpPr txBox="1">
              <a:spLocks noChangeArrowheads="1"/>
            </p:cNvSpPr>
            <p:nvPr/>
          </p:nvSpPr>
          <p:spPr bwMode="auto">
            <a:xfrm>
              <a:off x="3059832" y="3649290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0151A8"/>
                  </a:solidFill>
                  <a:latin typeface="+mj-lt"/>
                  <a:ea typeface="맑은 고딕" pitchFamily="50" charset="-127"/>
                </a:rPr>
                <a:t>04</a:t>
              </a:r>
              <a:endParaRPr lang="ko-KR" altLang="en-US" sz="2500" b="1" dirty="0">
                <a:solidFill>
                  <a:srgbClr val="0151A8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97" name="Text Box 5"/>
            <p:cNvSpPr txBox="1">
              <a:spLocks noChangeArrowheads="1"/>
            </p:cNvSpPr>
            <p:nvPr/>
          </p:nvSpPr>
          <p:spPr bwMode="auto">
            <a:xfrm>
              <a:off x="3735270" y="3934271"/>
              <a:ext cx="230425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accent5">
                      <a:lumMod val="75000"/>
                    </a:schemeClr>
                  </a:solidFill>
                  <a:latin typeface="+mj-lt"/>
                  <a:ea typeface="맑은 고딕" pitchFamily="50" charset="-127"/>
                </a:rPr>
                <a:t> The Price Range</a:t>
              </a:r>
            </a:p>
          </p:txBody>
        </p:sp>
        <p:sp>
          <p:nvSpPr>
            <p:cNvPr id="98" name="Text Box 11"/>
            <p:cNvSpPr txBox="1">
              <a:spLocks noChangeArrowheads="1"/>
            </p:cNvSpPr>
            <p:nvPr/>
          </p:nvSpPr>
          <p:spPr bwMode="auto">
            <a:xfrm>
              <a:off x="3779912" y="4187230"/>
              <a:ext cx="486405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latin typeface="+mj-lt"/>
                  <a:ea typeface="맑은 고딕" pitchFamily="50" charset="-127"/>
                  <a:cs typeface="굴림" pitchFamily="50" charset="-127"/>
                </a:rPr>
                <a:t>the price range for used cars that are approximately four years old</a:t>
              </a:r>
            </a:p>
          </p:txBody>
        </p:sp>
        <p:cxnSp>
          <p:nvCxnSpPr>
            <p:cNvPr id="109" name="직선 연결선 108"/>
            <p:cNvCxnSpPr/>
            <p:nvPr/>
          </p:nvCxnSpPr>
          <p:spPr>
            <a:xfrm>
              <a:off x="3637349" y="3860383"/>
              <a:ext cx="5506651" cy="0"/>
            </a:xfrm>
            <a:prstGeom prst="line">
              <a:avLst/>
            </a:prstGeom>
            <a:ln>
              <a:solidFill>
                <a:srgbClr val="0151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7">
            <a:extLst>
              <a:ext uri="{FF2B5EF4-FFF2-40B4-BE49-F238E27FC236}">
                <a16:creationId xmlns:a16="http://schemas.microsoft.com/office/drawing/2014/main" id="{F637831F-9030-B0A0-8D1F-2C5F19809FE6}"/>
              </a:ext>
            </a:extLst>
          </p:cNvPr>
          <p:cNvGrpSpPr/>
          <p:nvPr/>
        </p:nvGrpSpPr>
        <p:grpSpPr>
          <a:xfrm>
            <a:off x="2555776" y="4318207"/>
            <a:ext cx="6084168" cy="784161"/>
            <a:chOff x="3059832" y="4373190"/>
            <a:chExt cx="6084168" cy="784161"/>
          </a:xfrm>
        </p:grpSpPr>
        <p:sp>
          <p:nvSpPr>
            <p:cNvPr id="6" name="TextBox 13">
              <a:extLst>
                <a:ext uri="{FF2B5EF4-FFF2-40B4-BE49-F238E27FC236}">
                  <a16:creationId xmlns:a16="http://schemas.microsoft.com/office/drawing/2014/main" id="{264EC901-C49E-7683-90F4-8A94E00EC0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9832" y="4373190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0151A8"/>
                  </a:solidFill>
                  <a:latin typeface="+mj-lt"/>
                  <a:ea typeface="맑은 고딕" pitchFamily="50" charset="-127"/>
                </a:rPr>
                <a:t>05</a:t>
              </a:r>
              <a:endParaRPr lang="ko-KR" altLang="en-US" sz="2500" b="1" dirty="0">
                <a:solidFill>
                  <a:srgbClr val="0151A8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9" name="Text Box 5">
              <a:extLst>
                <a:ext uri="{FF2B5EF4-FFF2-40B4-BE49-F238E27FC236}">
                  <a16:creationId xmlns:a16="http://schemas.microsoft.com/office/drawing/2014/main" id="{3528D7FD-1949-7D5D-C710-8046C8EB74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5270" y="4658171"/>
              <a:ext cx="230425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accent5">
                      <a:lumMod val="75000"/>
                    </a:schemeClr>
                  </a:solidFill>
                  <a:latin typeface="+mj-lt"/>
                  <a:ea typeface="맑은 고딕" pitchFamily="50" charset="-127"/>
                </a:rPr>
                <a:t> Gear Type</a:t>
              </a:r>
            </a:p>
          </p:txBody>
        </p:sp>
        <p:sp>
          <p:nvSpPr>
            <p:cNvPr id="10" name="Text Box 11">
              <a:extLst>
                <a:ext uri="{FF2B5EF4-FFF2-40B4-BE49-F238E27FC236}">
                  <a16:creationId xmlns:a16="http://schemas.microsoft.com/office/drawing/2014/main" id="{9122C2B4-1C28-929E-7157-43781BF748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9912" y="4911130"/>
              <a:ext cx="4792616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latin typeface="+mj-lt"/>
                  <a:ea typeface="맑은 고딕" pitchFamily="50" charset="-127"/>
                  <a:cs typeface="굴림" pitchFamily="50" charset="-127"/>
                </a:rPr>
                <a:t>The most sold transmission, manual or automatic?</a:t>
              </a:r>
            </a:p>
          </p:txBody>
        </p:sp>
        <p:cxnSp>
          <p:nvCxnSpPr>
            <p:cNvPr id="11" name="직선 연결선 109">
              <a:extLst>
                <a:ext uri="{FF2B5EF4-FFF2-40B4-BE49-F238E27FC236}">
                  <a16:creationId xmlns:a16="http://schemas.microsoft.com/office/drawing/2014/main" id="{BB39499C-4BD9-DD4E-FCE0-D31DE48C1DFE}"/>
                </a:ext>
              </a:extLst>
            </p:cNvPr>
            <p:cNvCxnSpPr/>
            <p:nvPr/>
          </p:nvCxnSpPr>
          <p:spPr>
            <a:xfrm>
              <a:off x="3637349" y="4591903"/>
              <a:ext cx="5506651" cy="0"/>
            </a:xfrm>
            <a:prstGeom prst="line">
              <a:avLst/>
            </a:prstGeom>
            <a:ln>
              <a:solidFill>
                <a:srgbClr val="0151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51527" y="1700808"/>
            <a:ext cx="5410943" cy="2664296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err="1"/>
              <a:t>Syarah</a:t>
            </a:r>
            <a:r>
              <a:rPr lang="en-US" altLang="ko-KR" sz="2000" b="1" dirty="0"/>
              <a:t>, </a:t>
            </a:r>
            <a:r>
              <a:rPr lang="en-US" altLang="ko-KR" sz="2000" dirty="0"/>
              <a:t>online app used car seller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Rows: </a:t>
            </a:r>
            <a:r>
              <a:rPr lang="en-US" altLang="ko-KR" sz="2000" dirty="0"/>
              <a:t>5624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Columns: </a:t>
            </a:r>
            <a:r>
              <a:rPr lang="en-US" altLang="ko-KR" sz="2000" dirty="0"/>
              <a:t>11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Data Types: </a:t>
            </a:r>
            <a:r>
              <a:rPr lang="en-US" altLang="ko-KR" sz="2000" dirty="0"/>
              <a:t>Strings, numbers, and Boolean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No Null values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Year: </a:t>
            </a:r>
            <a:r>
              <a:rPr lang="en-US" altLang="ko-KR" sz="2000" dirty="0"/>
              <a:t>2023</a:t>
            </a: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Data Description</a:t>
            </a:r>
            <a:endParaRPr lang="ko-KR" altLang="en-US" dirty="0"/>
          </a:p>
        </p:txBody>
      </p:sp>
      <p:sp>
        <p:nvSpPr>
          <p:cNvPr id="2" name="AutoShape 2" descr="Image">
            <a:extLst>
              <a:ext uri="{FF2B5EF4-FFF2-40B4-BE49-F238E27FC236}">
                <a16:creationId xmlns:a16="http://schemas.microsoft.com/office/drawing/2014/main" id="{5AD2BE96-A1EB-8D82-2719-7EBE1668FD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213635" y="3695730"/>
            <a:ext cx="5987007" cy="648072"/>
          </a:xfrm>
        </p:spPr>
        <p:txBody>
          <a:bodyPr>
            <a:normAutofit/>
          </a:bodyPr>
          <a:lstStyle/>
          <a:p>
            <a:pPr>
              <a:lnSpc>
                <a:spcPts val="1200"/>
              </a:lnSpc>
              <a:defRPr/>
            </a:pPr>
            <a:r>
              <a:rPr lang="en-US" altLang="ko-KR" dirty="0">
                <a:cs typeface="굴림" pitchFamily="50" charset="-127"/>
              </a:rPr>
              <a:t>After:</a:t>
            </a:r>
            <a:endParaRPr lang="en-US" altLang="ko-KR" sz="1600" dirty="0"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Cleaning: </a:t>
            </a:r>
            <a:endParaRPr lang="ko-KR" altLang="en-US" dirty="0"/>
          </a:p>
        </p:txBody>
      </p:sp>
      <p:sp>
        <p:nvSpPr>
          <p:cNvPr id="2" name="AutoShape 2" descr="Image">
            <a:extLst>
              <a:ext uri="{FF2B5EF4-FFF2-40B4-BE49-F238E27FC236}">
                <a16:creationId xmlns:a16="http://schemas.microsoft.com/office/drawing/2014/main" id="{5AD2BE96-A1EB-8D82-2719-7EBE1668FD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FC6AEC-8584-F0EB-4F21-6B3CFB750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0" y="1817508"/>
            <a:ext cx="9144000" cy="1464623"/>
          </a:xfrm>
          <a:prstGeom prst="rect">
            <a:avLst/>
          </a:prstGeom>
        </p:spPr>
      </p:pic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FCC6385-1CFB-BF33-DAFB-F91893BE2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58132"/>
            <a:ext cx="9144000" cy="1728519"/>
          </a:xfrm>
          <a:prstGeom prst="rect">
            <a:avLst/>
          </a:prstGeom>
        </p:spPr>
      </p:pic>
      <p:sp>
        <p:nvSpPr>
          <p:cNvPr id="11" name="내용 개체 틀 5">
            <a:extLst>
              <a:ext uri="{FF2B5EF4-FFF2-40B4-BE49-F238E27FC236}">
                <a16:creationId xmlns:a16="http://schemas.microsoft.com/office/drawing/2014/main" id="{DAD83AD0-F289-C127-E633-9429CF5F1321}"/>
              </a:ext>
            </a:extLst>
          </p:cNvPr>
          <p:cNvSpPr txBox="1">
            <a:spLocks/>
          </p:cNvSpPr>
          <p:nvPr/>
        </p:nvSpPr>
        <p:spPr>
          <a:xfrm>
            <a:off x="179512" y="1437139"/>
            <a:ext cx="5987007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00"/>
              </a:lnSpc>
              <a:defRPr/>
            </a:pPr>
            <a:r>
              <a:rPr lang="en-US" altLang="ko-KR" dirty="0">
                <a:cs typeface="굴림" pitchFamily="50" charset="-127"/>
              </a:rPr>
              <a:t>Before:</a:t>
            </a:r>
          </a:p>
        </p:txBody>
      </p:sp>
    </p:spTree>
    <p:extLst>
      <p:ext uri="{BB962C8B-B14F-4D97-AF65-F5344CB8AC3E}">
        <p14:creationId xmlns:p14="http://schemas.microsoft.com/office/powerpoint/2010/main" val="701348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979712" y="5085184"/>
            <a:ext cx="7164288" cy="1152128"/>
          </a:xfrm>
        </p:spPr>
        <p:txBody>
          <a:bodyPr/>
          <a:lstStyle/>
          <a:p>
            <a:r>
              <a:rPr lang="en-US" altLang="ko-KR" dirty="0"/>
              <a:t>Results </a:t>
            </a:r>
            <a:endParaRPr lang="ko-KR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57201" y="1268760"/>
            <a:ext cx="2746648" cy="648072"/>
          </a:xfrm>
        </p:spPr>
        <p:txBody>
          <a:bodyPr/>
          <a:lstStyle/>
          <a:p>
            <a:r>
              <a:rPr lang="en-US" altLang="ko-KR" dirty="0"/>
              <a:t>The largest market by region :</a:t>
            </a: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Largest Market </a:t>
            </a:r>
            <a:endParaRPr lang="ko-KR" altLang="en-US" dirty="0"/>
          </a:p>
        </p:txBody>
      </p:sp>
      <p:sp>
        <p:nvSpPr>
          <p:cNvPr id="2" name="AutoShape 2" descr="Image">
            <a:extLst>
              <a:ext uri="{FF2B5EF4-FFF2-40B4-BE49-F238E27FC236}">
                <a16:creationId xmlns:a16="http://schemas.microsoft.com/office/drawing/2014/main" id="{5AD2BE96-A1EB-8D82-2719-7EBE1668FD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1562EB-0CD3-1B66-12DB-25B97451A4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5" t="-128" r="-213" b="128"/>
          <a:stretch/>
        </p:blipFill>
        <p:spPr>
          <a:xfrm>
            <a:off x="3667839" y="1054772"/>
            <a:ext cx="5472608" cy="574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34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57201" y="1268760"/>
            <a:ext cx="2026567" cy="648072"/>
          </a:xfrm>
        </p:spPr>
        <p:txBody>
          <a:bodyPr/>
          <a:lstStyle/>
          <a:p>
            <a:pPr>
              <a:lnSpc>
                <a:spcPts val="1200"/>
              </a:lnSpc>
              <a:defRPr/>
            </a:pPr>
            <a:r>
              <a:rPr lang="en-US" altLang="ko-KR" sz="1600" dirty="0">
                <a:latin typeface="+mj-lt"/>
                <a:ea typeface="맑은 고딕" pitchFamily="50" charset="-127"/>
                <a:cs typeface="굴림" pitchFamily="50" charset="-127"/>
              </a:rPr>
              <a:t>The most car brand listed for sale:</a:t>
            </a: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Car Brand  </a:t>
            </a:r>
            <a:endParaRPr lang="ko-KR" altLang="en-US" dirty="0"/>
          </a:p>
        </p:txBody>
      </p:sp>
      <p:sp>
        <p:nvSpPr>
          <p:cNvPr id="2" name="AutoShape 2" descr="Image">
            <a:extLst>
              <a:ext uri="{FF2B5EF4-FFF2-40B4-BE49-F238E27FC236}">
                <a16:creationId xmlns:a16="http://schemas.microsoft.com/office/drawing/2014/main" id="{5AD2BE96-A1EB-8D82-2719-7EBE1668FD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5B8A6E-E7B7-2CD3-BD65-39045C4DA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124744"/>
            <a:ext cx="6467828" cy="555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637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57201" y="1268760"/>
            <a:ext cx="2026567" cy="64807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ts val="1200"/>
              </a:lnSpc>
              <a:defRPr/>
            </a:pPr>
            <a:r>
              <a:rPr lang="en-US" altLang="ko-KR" sz="1600" dirty="0">
                <a:latin typeface="+mj-lt"/>
                <a:ea typeface="맑은 고딕" pitchFamily="50" charset="-127"/>
                <a:cs typeface="굴림" pitchFamily="50" charset="-127"/>
              </a:rPr>
              <a:t>The most significant features influence on the price of a used car</a:t>
            </a: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The Most Significant F</a:t>
            </a:r>
            <a:r>
              <a:rPr lang="en-US" altLang="ko-KR" sz="2800" dirty="0">
                <a:latin typeface="+mj-lt"/>
                <a:ea typeface="맑은 고딕" pitchFamily="50" charset="-127"/>
                <a:cs typeface="굴림" pitchFamily="50" charset="-127"/>
              </a:rPr>
              <a:t>eatures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" name="AutoShape 2" descr="Image">
            <a:extLst>
              <a:ext uri="{FF2B5EF4-FFF2-40B4-BE49-F238E27FC236}">
                <a16:creationId xmlns:a16="http://schemas.microsoft.com/office/drawing/2014/main" id="{5AD2BE96-A1EB-8D82-2719-7EBE1668FD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F01D3D-1273-2A32-9450-687637913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052736"/>
            <a:ext cx="6557982" cy="586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42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The Price Range </a:t>
            </a:r>
            <a:endParaRPr lang="ko-KR" altLang="en-US" dirty="0"/>
          </a:p>
        </p:txBody>
      </p:sp>
      <p:sp>
        <p:nvSpPr>
          <p:cNvPr id="2" name="AutoShape 2" descr="Image">
            <a:extLst>
              <a:ext uri="{FF2B5EF4-FFF2-40B4-BE49-F238E27FC236}">
                <a16:creationId xmlns:a16="http://schemas.microsoft.com/office/drawing/2014/main" id="{5AD2BE96-A1EB-8D82-2719-7EBE1668FD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8BA02853-E4C7-117A-9F7C-B486CB833361}"/>
              </a:ext>
            </a:extLst>
          </p:cNvPr>
          <p:cNvSpPr txBox="1">
            <a:spLocks/>
          </p:cNvSpPr>
          <p:nvPr/>
        </p:nvSpPr>
        <p:spPr>
          <a:xfrm>
            <a:off x="609601" y="1421160"/>
            <a:ext cx="5987007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00"/>
              </a:lnSpc>
              <a:defRPr/>
            </a:pPr>
            <a:r>
              <a:rPr lang="en-US" altLang="ko-KR">
                <a:cs typeface="굴림" pitchFamily="50" charset="-127"/>
              </a:rPr>
              <a:t>the price range for used cars that are approximately four years old</a:t>
            </a:r>
            <a:endParaRPr lang="en-US" altLang="ko-KR" dirty="0">
              <a:cs typeface="굴림" pitchFamily="50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71B016-8B80-A3B8-F4D6-2A0571F3B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94" y="1114360"/>
            <a:ext cx="6252420" cy="572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13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14748</TotalTime>
  <Words>201</Words>
  <Application>Microsoft Office PowerPoint</Application>
  <PresentationFormat>On-screen Show (4:3)</PresentationFormat>
  <Paragraphs>45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굴림</vt:lpstr>
      <vt:lpstr>맑은 고딕</vt:lpstr>
      <vt:lpstr>Calibri Light</vt:lpstr>
      <vt:lpstr>굴림체</vt:lpstr>
      <vt:lpstr>Arial</vt:lpstr>
      <vt:lpstr>Office 테마</vt:lpstr>
      <vt:lpstr>Saudi Arabia Used Car Market</vt:lpstr>
      <vt:lpstr>PowerPoint Presentation</vt:lpstr>
      <vt:lpstr>Data Description</vt:lpstr>
      <vt:lpstr>Data Cleaning: </vt:lpstr>
      <vt:lpstr>Results </vt:lpstr>
      <vt:lpstr>01. Largest Market </vt:lpstr>
      <vt:lpstr>02. Car Brand  </vt:lpstr>
      <vt:lpstr>03. The Most Significant Features </vt:lpstr>
      <vt:lpstr>04. The Price Range </vt:lpstr>
      <vt:lpstr>05. Gear Type 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Salman Gassem</cp:lastModifiedBy>
  <cp:revision>2</cp:revision>
  <dcterms:created xsi:type="dcterms:W3CDTF">2010-02-01T08:03:16Z</dcterms:created>
  <dcterms:modified xsi:type="dcterms:W3CDTF">2024-08-08T05:25:29Z</dcterms:modified>
  <cp:category>www.slidemembers.com</cp:category>
</cp:coreProperties>
</file>